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56" r:id="rId5"/>
    <p:sldId id="263" r:id="rId6"/>
    <p:sldId id="265" r:id="rId7"/>
    <p:sldId id="266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37.06564" units="1/cm"/>
          <inkml:channelProperty channel="Y" name="resolution" value="37.03704" units="1/cm"/>
          <inkml:channelProperty channel="T" name="resolution" value="1" units="1/dev"/>
        </inkml:channelProperties>
      </inkml:inkSource>
      <inkml:timestamp xml:id="ts0" timeString="2019-04-19T11:30:00.3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2469 6385 0,'-17'0'656,"-1"0"-624,1 0 46,-1 0-63,0 0 17,18 18-32,-17-18 15,-1 17 1,0-17-1,1 18 1,-1-18 62,18 18-47,-18-18-31,1 0 32,17 17 15,-18-17-32,18 18 16,-17-18 1,-1 0-1,0 0 78,1 0-93,17 17 62,-18-17-62,0 0 15,1 0 0,-1 0 0,18 18-15,-18-18 0,1 18 15,17-1 0,-18-17-15,0 18-1,1-18 1,17 18 0,-18-1 15,18 1 0,-17-18-31,17 18 16,-18-1 15,18 1-15,0-1-1,-18 1-15,18 0 32,0-1-1,0 1-16,0 0-15,0-1 32,0 1-17,0 0 17,0-1-1,0 1 16,0-1-32,0 1 17,0 0-17,18-18 1,0 17-1,-1-17 17,-17 18-17,18-18 17,-18 18-17,0-1 1,17-17-16,1 0 15,0 18 32,-1 0 0,1-1 0,0-17-31,-18 18-1,17-18 1,-17 18 0,18-18-1,0 17 1,-1 1-1,1-18 1,0 17 0,-1 1-1,18-18 1,-17 18 0,0-18-1,-18 17 1,35-17-1,-17 18 1,-1-18 0,19 18 15,-19-18-15,1 0-1,-1 17 1,1-17-1,0 0 1,-1 0 0,19 18-1,-19-18 1,1 0 0,35 0-1,-36 0 1,1 0 15,0 0-15,-1 0-1,19 0 1,-19 0 0,1 0-1,0 0 1,17 0-1,-17 0 1,-1 0 0,1 18-1,-1-18 1,1 0 0,0 0-1,17 0 16,-17 0-15,-1 17 0,1-17-1,0 0 1,-1 0 0,1 0-1,-1 0 16,1 0-31,0 18 32,-1-18-17,1 0 1,0 0-16,-1 0 16,1 0 15,0 0-31,17 0 15,-35 17-15,17-17 16,19 0 0,-19 0 15,1 0-15,0 0-1,-1 0 1,1-17-1,0 17 48,17 0-47,0-18-1,-17 18 1,-1-17-1,1 17 1,0 0-16,-1 0 16,1 0-1,0 0 1,-1 0 0,1-18-1,17 18 1,-17-35-1,-1 35 17,1 0-17,0 0 1,-1-18 0,1 0-1,0 1 1,17-1 15,-35 0-15,18 18-1,-1-17 17,1-1 30,-18 1-46,17 17-1,-17-18 63,18 18-62,-18-18 109,18 18-109,-18-17-1,0-1 32,0 0 391,17 18-423,1-17 17,-18-1 14,18 0 1,-18 1-31,17 17 15,-17-18-15,18 18-1,-18-18 1,18-17 0,-18 18-1,17 17 1,-17-18 0,0 0-1,0 1 1,0-1 46,0 0-46,0 1 0,0-1-1,0 0 16,0 1-15,-17 17 15,17-18-31,-18 1 16,0 17 0,1-18 15,-1-17-31,0-1 15,1 19 1,-1-1 0,0 0-1,1 1 1,-1-1 0,1 1 15,-19-1-16,19 0 1,-19 1 0,-17-19-1,-52 1 1,34 17 0,18-17-1,-17 17 1,34 1-1,-17-18 1,0 17 0,18 0-1,18 18 1,-36-17 0,35-1 15,-17 0-16,17 1 1,0 17 0,1 0-1,-1 0-15,1 0 16,-19-18 0,19 18-1,-1 0 1,0 0-1,1 0 1,-19 0 0,19 0-1,-1 0 1,1 0 0,-1 0 15,-17 18-16,17-18 17,0 0-32,18 17 15,-35-17 1,17 0 0,1 18-1,-1 0 1,0-1-1,1-17 1,17 18 0,-18 0-1,18-1 1,-17-17 15,-1 0-15,0 35 15,1-35-15,-1 18-1,0 0 1,1-18 0,17 17 15,-18-17-16,18 18 110,-18-18-93,18 18 93,-17-18-110,-1 17 1,1-17 62,17 18-47,-18-18-15,18 18 31,-18-18-32,1 0 1,17 17 78,-18-17-79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213C57-EC87-4082-8EAB-5BBEB5613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C7AEF03-ED0A-4C8C-829F-873878000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FA80781-385F-4206-949A-16168B07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C1CB663-DE55-4E3A-AA3A-D9A7D2C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C0548CF-F67C-4A51-80FE-6349D39D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83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F23BA6-E019-4B78-8E65-D7E6B24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EEB010F-4B98-4904-A4D4-AF5FEF297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1D2D337-0CC0-47E7-A437-8FFC9B07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207DE9A-71DC-44BF-946B-3D1A6E13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BA388B-8D32-4ABD-B122-98282AEB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40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11A8531-5DBC-4F7B-AF39-40A35E08A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9167CA0-E072-4D46-8E97-F06C825656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D8A06B-A053-4DC4-B536-84B8D78C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9FF1E6B-6131-4AB6-9848-E179F918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56D055-4848-46BF-A96B-08CF284F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43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8DB41F-6D53-43C9-8168-8BEE92868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8A70198-0DB6-43ED-9CCF-2DA82E8D5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23EE546-8884-4D18-B4DC-A32D9370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801559-6FF6-4C0D-B91E-714BEFE69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80F442-6F42-46AF-A39F-7AC35301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6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DF517F-769F-4605-A8F9-4EB6A668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78C1563-C7E3-4DD4-87B0-CB8923EA5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87146D9-B516-48D5-850F-147B0C19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232D406-41B9-472C-864A-1BFEAB864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F0C9272-C55B-4236-8984-7B3E9E7A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0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44F66A-7DBE-43EB-8ED0-C988898B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BEC24A5-53BC-4DE8-8CEC-A0D419BE2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E2AA9A-0ECF-4474-8BF3-133664794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AC3B7F2-BE95-4450-A71A-AC6875C8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C78EFFC-FAA9-4988-BE5E-CAA8B64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9F5695E-BBDE-476C-A21D-5DF32E26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41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5D82E7-8226-4DE9-91C3-6951B61FE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95DC541-EDA1-4E8F-8F4A-83A1E8A8A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FC87094-3799-4680-AF55-D826C969B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8BCCEB7-08A0-4F04-82D9-6D7BA355F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0F107152-0408-42ED-9675-15D59D0E3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E00F09E-80FA-4A02-954B-54F9348C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B900DC6-4C98-4BEE-86E8-68DA531D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728B426-DBD0-4425-B1D6-8B2150C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8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D3451B-A001-410E-8B4A-0F9BC35C9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595D072-CBEE-4445-96AE-A96CD344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DC8DDA7-F717-4573-A15D-7AC3DB49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3537E60-2BEF-4BF9-ABBD-B88DEABD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76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82C3173-79DC-499C-A047-482A3E4D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E08C6B7-1178-46CB-AD40-D831E2270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F1F1355-2C4F-497E-91B2-FF2E4EEB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9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5F1817F-FBF3-4F8F-9CC1-D15FCC880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3FF8A6B-2618-4FB8-9C4E-A3DABC7D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001B0FF-2C9A-4EA1-BA24-8D8E6B20D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69FF746-0516-47B8-AE1A-53B885CB7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B55566F-BDA8-4494-BFB6-C9EF2EB7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02268C9-37FB-49E0-B0D9-860E56F2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9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7BE8A8-3FEC-44A0-9118-E277847A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897239A-3239-4856-A9DD-242D7D38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BC654B4-C4A8-4BE5-92D9-EB5A36DB5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DB33E3A-7787-4958-8724-6B2B9A1B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58AE236-D5FF-42AA-952F-6FE3CB21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E07673B-D1F4-49E2-BD4A-78ADD226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44F39614-BE4C-4DDA-A455-18B91461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157ADB1-3F44-4C27-902A-B8C75FD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C0EF1D7-CEF1-492C-8D23-EBA4A72E0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F47ABC-EBE7-4D83-B994-F3E2880DE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4F511B-8508-412C-8905-ACB89AD0D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253" y="162763"/>
            <a:ext cx="10515600" cy="602813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组织在线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F127B7E-C763-4452-82B1-3D4297F3B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rgbClr val="FFFF00"/>
                </a:solidFill>
              </a:rPr>
              <a:t>一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pic>
        <p:nvPicPr>
          <p:cNvPr id="5" name="图片 4" descr="C:\Users\Administrator\AppData\Roaming\DingTalk\371546067_v2\ImageFiles\lADPDgQ9qn2YaybNBTbNAu4_750_1334.jpg">
            <a:extLst>
              <a:ext uri="{FF2B5EF4-FFF2-40B4-BE49-F238E27FC236}">
                <a16:creationId xmlns:a16="http://schemas.microsoft.com/office/drawing/2014/main" xmlns="" id="{7904C33C-EB97-4A76-9F13-3367F6C832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07" y="726268"/>
            <a:ext cx="2788137" cy="5138818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69CF033-ED4D-48B2-AB6F-BC5C8A5238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19129" y="715831"/>
            <a:ext cx="2679753" cy="515969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4DB9F5A7-935D-48C0-B528-023B0F84D599}"/>
              </a:ext>
            </a:extLst>
          </p:cNvPr>
          <p:cNvSpPr txBox="1"/>
          <p:nvPr/>
        </p:nvSpPr>
        <p:spPr>
          <a:xfrm>
            <a:off x="283253" y="6057242"/>
            <a:ext cx="286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从通讯录可进入全校组织架构</a:t>
            </a:r>
            <a:endParaRPr lang="en-US" altLang="zh-CN" sz="1600" dirty="0">
              <a:solidFill>
                <a:schemeClr val="bg1"/>
              </a:solidFill>
            </a:endParaRPr>
          </a:p>
          <a:p>
            <a:r>
              <a:rPr lang="zh-CN" altLang="en-US" sz="1600" dirty="0">
                <a:solidFill>
                  <a:schemeClr val="bg1"/>
                </a:solidFill>
              </a:rPr>
              <a:t>或快速进入自己所在部门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CAA0DF3-E63D-4F99-ADD5-1F0FB88B173F}"/>
              </a:ext>
            </a:extLst>
          </p:cNvPr>
          <p:cNvSpPr txBox="1"/>
          <p:nvPr/>
        </p:nvSpPr>
        <p:spPr>
          <a:xfrm>
            <a:off x="3731327" y="5920649"/>
            <a:ext cx="171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全校组织架构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AA2A748-0582-474D-80E0-7027FD359DE4}"/>
              </a:ext>
            </a:extLst>
          </p:cNvPr>
          <p:cNvSpPr txBox="1"/>
          <p:nvPr/>
        </p:nvSpPr>
        <p:spPr>
          <a:xfrm>
            <a:off x="6958986" y="5959736"/>
            <a:ext cx="256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部门和班级通讯录样板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0DA03FF-82BD-4D09-81F3-9E920DAD8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927" y="720123"/>
            <a:ext cx="2470912" cy="51265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EFF6179-B90A-47A3-85CF-A302333A88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48" y="715831"/>
            <a:ext cx="2897910" cy="515969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墨迹 6">
                <a:extLst>
                  <a:ext uri="{FF2B5EF4-FFF2-40B4-BE49-F238E27FC236}">
                    <a16:creationId xmlns:a16="http://schemas.microsoft.com/office/drawing/2014/main" xmlns="" id="{E6648744-5FD2-45BE-B5E9-1D04484056FD}"/>
                  </a:ext>
                </a:extLst>
              </p14:cNvPr>
              <p14:cNvContentPartPr/>
              <p14:nvPr/>
            </p14:nvContentPartPr>
            <p14:xfrm>
              <a:off x="698400" y="2190600"/>
              <a:ext cx="775080" cy="451080"/>
            </p14:xfrm>
          </p:contentPart>
        </mc:Choice>
        <mc:Fallback xmlns="">
          <p:pic>
            <p:nvPicPr>
              <p:cNvPr id="7" name="墨迹 6">
                <a:extLst>
                  <a:ext uri="{FF2B5EF4-FFF2-40B4-BE49-F238E27FC236}">
                    <a16:creationId xmlns:a16="http://schemas.microsoft.com/office/drawing/2014/main" id="{E6648744-5FD2-45BE-B5E9-1D04484056F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9040" y="2181240"/>
                <a:ext cx="793800" cy="469800"/>
              </a:xfrm>
              <a:prstGeom prst="rect">
                <a:avLst/>
              </a:prstGeom>
            </p:spPr>
          </p:pic>
        </mc:Fallback>
      </mc:AlternateContent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8B67F4C-E49D-42E7-A2FA-4A0DA50573AE}"/>
              </a:ext>
            </a:extLst>
          </p:cNvPr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14093"/>
          <a:stretch/>
        </p:blipFill>
        <p:spPr>
          <a:xfrm>
            <a:off x="6015422" y="2214604"/>
            <a:ext cx="324000" cy="324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5586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11" y="136918"/>
            <a:ext cx="10515600" cy="553998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邀请新人加入本部门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D7D94A-C78D-4208-8915-9D7259C8A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466" y="690916"/>
            <a:ext cx="2899569" cy="528337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81A3A2E-B2AD-4AED-82BB-5D3EB88F85F3}"/>
              </a:ext>
            </a:extLst>
          </p:cNvPr>
          <p:cNvSpPr txBox="1"/>
          <p:nvPr/>
        </p:nvSpPr>
        <p:spPr>
          <a:xfrm>
            <a:off x="755916" y="5962820"/>
            <a:ext cx="30687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、点底部“通讯录“进入部门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   (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或从组织架构选择相应部门进入，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班主任邀请学生一定要进入对应班级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)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188AE3A-3671-4768-906E-F6FC9464B19E}"/>
              </a:ext>
            </a:extLst>
          </p:cNvPr>
          <p:cNvSpPr txBox="1"/>
          <p:nvPr/>
        </p:nvSpPr>
        <p:spPr>
          <a:xfrm>
            <a:off x="4439497" y="6164277"/>
            <a:ext cx="27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、点“邀请同事加入”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67B94B8-5C3D-4BD2-A2CB-963122262DA5}"/>
              </a:ext>
            </a:extLst>
          </p:cNvPr>
          <p:cNvSpPr txBox="1"/>
          <p:nvPr/>
        </p:nvSpPr>
        <p:spPr>
          <a:xfrm>
            <a:off x="7775725" y="6119152"/>
            <a:ext cx="34398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通过扫码方式加入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(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无此界面升级钉钉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     出于安全考虑，不要将该二维码分享到群里</a:t>
            </a:r>
          </a:p>
        </p:txBody>
      </p:sp>
      <p:pic>
        <p:nvPicPr>
          <p:cNvPr id="13" name="内容占位符 12">
            <a:extLst>
              <a:ext uri="{FF2B5EF4-FFF2-40B4-BE49-F238E27FC236}">
                <a16:creationId xmlns:a16="http://schemas.microsoft.com/office/drawing/2014/main" xmlns="" id="{948B1408-7904-47A9-82B4-89A0528325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15" y="690916"/>
            <a:ext cx="3044649" cy="5283372"/>
          </a:xfrm>
        </p:spPr>
      </p:pic>
      <p:pic>
        <p:nvPicPr>
          <p:cNvPr id="10" name="图片 9" descr="C:\Users\Administrator\AppData\Roaming\DingTalk\371546067_v2\ImageFiles\lADPDgQ9qn3DbX_NBALNAkE_577_1026.jpg">
            <a:extLst>
              <a:ext uri="{FF2B5EF4-FFF2-40B4-BE49-F238E27FC236}">
                <a16:creationId xmlns:a16="http://schemas.microsoft.com/office/drawing/2014/main" xmlns="" id="{9FBA13C8-752B-48CA-92C2-0A35C9FF808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096" y="702384"/>
            <a:ext cx="3214703" cy="5271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546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钉钉平台组织结构使用与维护思路</a:t>
            </a:r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xmlns="" id="{8D769588-3DBA-414F-938F-41B73A3AF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405" y="1182257"/>
            <a:ext cx="10515600" cy="50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钉钉系统各项应用的便捷性取决于正确的组织架构：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1</a:t>
            </a:r>
            <a:r>
              <a:rPr lang="zh-CN" altLang="en-US" sz="2000" dirty="0">
                <a:solidFill>
                  <a:schemeClr val="bg1"/>
                </a:solidFill>
              </a:rPr>
              <a:t>、 教职工（人员资料由部门信息化秘书负责检查）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 </a:t>
            </a:r>
            <a:r>
              <a:rPr lang="zh-CN" altLang="en-US" sz="2000" dirty="0">
                <a:solidFill>
                  <a:schemeClr val="bg1"/>
                </a:solidFill>
              </a:rPr>
              <a:t>入    职：可由部门人员邀请加入，管理员审核后自动加入部门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      调部门：钉钉内，审批－</a:t>
            </a:r>
            <a:r>
              <a:rPr lang="en-US" altLang="zh-CN" sz="2000" dirty="0">
                <a:solidFill>
                  <a:schemeClr val="bg1"/>
                </a:solidFill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</a:rPr>
              <a:t>调部门（部门主管审核后自动调整） 或通知信息化中心处理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 </a:t>
            </a:r>
            <a:r>
              <a:rPr lang="zh-CN" altLang="en-US" sz="2000" dirty="0">
                <a:solidFill>
                  <a:schemeClr val="bg1"/>
                </a:solidFill>
              </a:rPr>
              <a:t>离    职：审批－离职，或通知信息化中心处理</a:t>
            </a:r>
            <a:r>
              <a:rPr lang="en-US" altLang="zh-CN" sz="2000" dirty="0">
                <a:solidFill>
                  <a:schemeClr val="bg1"/>
                </a:solidFill>
              </a:rPr>
              <a:t>      </a:t>
            </a:r>
          </a:p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2</a:t>
            </a:r>
            <a:r>
              <a:rPr lang="zh-CN" altLang="en-US" sz="2000" dirty="0">
                <a:solidFill>
                  <a:schemeClr val="bg1"/>
                </a:solidFill>
              </a:rPr>
              <a:t>、学生（人员资料由班主任或班委负责检查）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</a:t>
            </a:r>
            <a:r>
              <a:rPr lang="zh-CN" altLang="en-US" sz="2000" dirty="0">
                <a:solidFill>
                  <a:schemeClr val="bg1"/>
                </a:solidFill>
              </a:rPr>
              <a:t>新   生：二级学院辅导员</a:t>
            </a:r>
            <a:r>
              <a:rPr lang="zh-CN" altLang="en-US" sz="1800" dirty="0">
                <a:solidFill>
                  <a:schemeClr val="bg1"/>
                </a:solidFill>
              </a:rPr>
              <a:t>先建立班级结构，并设置主管（班主任），线下收集学生数据后导入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                   </a:t>
            </a:r>
            <a:r>
              <a:rPr lang="zh-CN" altLang="en-US" sz="1800" dirty="0">
                <a:solidFill>
                  <a:schemeClr val="bg1"/>
                </a:solidFill>
              </a:rPr>
              <a:t>或由班主任直接邀请本班学生加入班级。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</a:t>
            </a:r>
            <a:r>
              <a:rPr lang="zh-CN" altLang="en-US" sz="2000" dirty="0">
                <a:solidFill>
                  <a:schemeClr val="bg1"/>
                </a:solidFill>
              </a:rPr>
              <a:t>调班级：班主任走“调部门”审批或二级学院辅导员后台处理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</a:t>
            </a:r>
            <a:r>
              <a:rPr lang="zh-CN" altLang="en-US" sz="2000" dirty="0">
                <a:solidFill>
                  <a:schemeClr val="bg1"/>
                </a:solidFill>
              </a:rPr>
              <a:t>退    学：班委帮其走离职流程或辅导员后台处理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     </a:t>
            </a:r>
            <a:r>
              <a:rPr lang="zh-CN" altLang="en-US" sz="2000" dirty="0">
                <a:solidFill>
                  <a:schemeClr val="bg1"/>
                </a:solidFill>
              </a:rPr>
              <a:t>毕    业：由二级学院统一删除</a:t>
            </a: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672" y="116729"/>
            <a:ext cx="10515600" cy="583373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头像、昵称信息维护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81A3A2E-B2AD-4AED-82BB-5D3EB88F85F3}"/>
              </a:ext>
            </a:extLst>
          </p:cNvPr>
          <p:cNvSpPr txBox="1"/>
          <p:nvPr/>
        </p:nvSpPr>
        <p:spPr>
          <a:xfrm>
            <a:off x="787672" y="5644878"/>
            <a:ext cx="3174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、点底部“我的“，再点上面头像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67B94B8-5C3D-4BD2-A2CB-963122262DA5}"/>
              </a:ext>
            </a:extLst>
          </p:cNvPr>
          <p:cNvSpPr txBox="1"/>
          <p:nvPr/>
        </p:nvSpPr>
        <p:spPr>
          <a:xfrm>
            <a:off x="9483586" y="5660159"/>
            <a:ext cx="1754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、更换头像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CAC17F5-0D73-4DEA-98F0-664BB7D5A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43" y="867495"/>
            <a:ext cx="2464127" cy="4683234"/>
          </a:xfrm>
          <a:prstGeom prst="rect">
            <a:avLst/>
          </a:prstGeom>
        </p:spPr>
      </p:pic>
      <p:pic>
        <p:nvPicPr>
          <p:cNvPr id="18" name="内容占位符 17">
            <a:extLst>
              <a:ext uri="{FF2B5EF4-FFF2-40B4-BE49-F238E27FC236}">
                <a16:creationId xmlns:a16="http://schemas.microsoft.com/office/drawing/2014/main" xmlns="" id="{A0B3D9D3-5485-405F-A98F-CAACA58B6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710" y="830874"/>
            <a:ext cx="2284028" cy="4719855"/>
          </a:xfr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1818960-20BB-4B8A-9A00-7F26239115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879" y="830875"/>
            <a:ext cx="2284028" cy="471985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BCB45563-C23B-4E8A-9976-2FBAC336A3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447" y="830873"/>
            <a:ext cx="2267325" cy="4683231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F92E387-B5DB-46C6-9BA5-1F4DB5ECA842}"/>
              </a:ext>
            </a:extLst>
          </p:cNvPr>
          <p:cNvSpPr txBox="1"/>
          <p:nvPr/>
        </p:nvSpPr>
        <p:spPr>
          <a:xfrm>
            <a:off x="4924205" y="5660159"/>
            <a:ext cx="338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、选择顶部菜单，我的信息</a:t>
            </a:r>
          </a:p>
        </p:txBody>
      </p:sp>
    </p:spTree>
    <p:extLst>
      <p:ext uri="{BB962C8B-B14F-4D97-AF65-F5344CB8AC3E}">
        <p14:creationId xmlns:p14="http://schemas.microsoft.com/office/powerpoint/2010/main" val="307831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64" y="445561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其它个人信息维护</a:t>
            </a:r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xmlns="" id="{37311557-42E9-4C6F-98B1-9122EBB0A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908" y="1194844"/>
            <a:ext cx="2704252" cy="48020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A584B63-D311-429B-AAD4-C22371F2D4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162" y="1194843"/>
            <a:ext cx="2704252" cy="480903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04403C1-CD15-4464-B2A5-052C504B1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64" y="1194843"/>
            <a:ext cx="2570127" cy="48020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3E2FDDF-17FC-48E2-8C23-650FE2DBFC3A}"/>
              </a:ext>
            </a:extLst>
          </p:cNvPr>
          <p:cNvSpPr txBox="1"/>
          <p:nvPr/>
        </p:nvSpPr>
        <p:spPr>
          <a:xfrm>
            <a:off x="480130" y="6104662"/>
            <a:ext cx="1123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填写工号（学生此处填学号）、职位（在通讯录页直接显示）、办公电话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(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可直接点击拔打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)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，办公地点等信息。信息尽量填写完整</a:t>
            </a: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xmlns="" id="{F7DB7AD5-76D8-4F8C-8892-346D4CCD73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" t="55647"/>
          <a:stretch/>
        </p:blipFill>
        <p:spPr>
          <a:xfrm>
            <a:off x="8564415" y="4232948"/>
            <a:ext cx="2581269" cy="1763951"/>
          </a:xfr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A53E35F-BAB2-4AF9-9566-592F60E1419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" b="37272"/>
          <a:stretch/>
        </p:blipFill>
        <p:spPr>
          <a:xfrm>
            <a:off x="8564416" y="1194843"/>
            <a:ext cx="2581270" cy="303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2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9">
            <a:extLst>
              <a:ext uri="{FF2B5EF4-FFF2-40B4-BE49-F238E27FC236}">
                <a16:creationId xmlns:a16="http://schemas.microsoft.com/office/drawing/2014/main" xmlns="" id="{6BA5A224-3787-4485-B25E-EB3CFAC5A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36" y="1157404"/>
            <a:ext cx="2447097" cy="4351338"/>
          </a:xfr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9B347DB-F1D9-4B7B-AE31-1EC3EDB7E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453" y="1141029"/>
            <a:ext cx="2582590" cy="435133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323CFAB-DB4C-44A2-9B47-4BF251D3B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713" y="1124657"/>
            <a:ext cx="4306810" cy="43840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025823F-45C4-4509-8ABE-2F2E87114BB3}"/>
              </a:ext>
            </a:extLst>
          </p:cNvPr>
          <p:cNvSpPr txBox="1"/>
          <p:nvPr/>
        </p:nvSpPr>
        <p:spPr>
          <a:xfrm>
            <a:off x="1163960" y="5697413"/>
            <a:ext cx="4213025" cy="375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设置的个人信息可对同事展示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ECDB000-0881-4370-A8F9-AC11750423F8}"/>
              </a:ext>
            </a:extLst>
          </p:cNvPr>
          <p:cNvSpPr txBox="1"/>
          <p:nvPr/>
        </p:nvSpPr>
        <p:spPr>
          <a:xfrm>
            <a:off x="7290196" y="5697414"/>
            <a:ext cx="1690074" cy="375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设置工作状态</a:t>
            </a:r>
          </a:p>
        </p:txBody>
      </p:sp>
    </p:spTree>
    <p:extLst>
      <p:ext uri="{BB962C8B-B14F-4D97-AF65-F5344CB8AC3E}">
        <p14:creationId xmlns:p14="http://schemas.microsoft.com/office/powerpoint/2010/main" val="612906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76556"/>
            <a:ext cx="10515600" cy="1143634"/>
          </a:xfrm>
        </p:spPr>
        <p:txBody>
          <a:bodyPr>
            <a:normAutofit fontScale="90000"/>
          </a:bodyPr>
          <a:lstStyle/>
          <a:p>
            <a:r>
              <a:rPr lang="zh-CN" altLang="en-US" sz="2200" b="1" dirty="0">
                <a:solidFill>
                  <a:schemeClr val="bg1"/>
                </a:solidFill>
              </a:rPr>
              <a:t>更换手机号</a:t>
            </a:r>
            <a:r>
              <a:rPr lang="en-US" altLang="zh-CN" sz="2000" dirty="0">
                <a:solidFill>
                  <a:schemeClr val="bg1"/>
                </a:solidFill>
              </a:rPr>
              <a:t/>
            </a:r>
            <a:br>
              <a:rPr lang="en-US" altLang="zh-CN" sz="2000" dirty="0">
                <a:solidFill>
                  <a:schemeClr val="bg1"/>
                </a:solidFill>
              </a:rPr>
            </a:br>
            <a:r>
              <a:rPr lang="en-US" altLang="zh-CN" sz="2000" dirty="0">
                <a:solidFill>
                  <a:schemeClr val="bg1"/>
                </a:solidFill>
              </a:rPr>
              <a:t>      </a:t>
            </a:r>
            <a:r>
              <a:rPr lang="zh-CN" altLang="en-US" sz="1800" dirty="0">
                <a:solidFill>
                  <a:schemeClr val="bg1"/>
                </a:solidFill>
              </a:rPr>
              <a:t>钉钉系统用手机号作为个人标识，更换手机号相当于换了一个人。必须重新申请加入组织，且原数据会丢失（包括设置的个人信息、群、角色、业务数据等）。</a:t>
            </a:r>
            <a:r>
              <a:rPr lang="en-US" altLang="zh-CN" sz="1800" dirty="0">
                <a:solidFill>
                  <a:schemeClr val="bg1"/>
                </a:solidFill>
              </a:rPr>
              <a:t> </a:t>
            </a:r>
            <a:r>
              <a:rPr lang="zh-CN" altLang="en-US" sz="1800" dirty="0">
                <a:solidFill>
                  <a:schemeClr val="bg1"/>
                </a:solidFill>
              </a:rPr>
              <a:t>正确的做法是通过系统更换手机号，该操作需原手机号登录，若手机卡已换，则需要知道原账号的密码才能进入。</a:t>
            </a:r>
            <a:r>
              <a:rPr lang="en-US" altLang="zh-CN" sz="1800" dirty="0">
                <a:solidFill>
                  <a:schemeClr val="bg1"/>
                </a:solidFill>
              </a:rPr>
              <a:t/>
            </a:r>
            <a:br>
              <a:rPr lang="en-US" altLang="zh-CN" sz="1800" dirty="0">
                <a:solidFill>
                  <a:schemeClr val="bg1"/>
                </a:solidFill>
              </a:rPr>
            </a:b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81A3A2E-B2AD-4AED-82BB-5D3EB88F85F3}"/>
              </a:ext>
            </a:extLst>
          </p:cNvPr>
          <p:cNvSpPr txBox="1"/>
          <p:nvPr/>
        </p:nvSpPr>
        <p:spPr>
          <a:xfrm>
            <a:off x="988389" y="6168557"/>
            <a:ext cx="2666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、点底部“我的“选择”设置”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188AE3A-3671-4768-906E-F6FC9464B19E}"/>
              </a:ext>
            </a:extLst>
          </p:cNvPr>
          <p:cNvSpPr txBox="1"/>
          <p:nvPr/>
        </p:nvSpPr>
        <p:spPr>
          <a:xfrm>
            <a:off x="4255796" y="6171364"/>
            <a:ext cx="2300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2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、点“帐号与安全”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67B94B8-5C3D-4BD2-A2CB-963122262DA5}"/>
              </a:ext>
            </a:extLst>
          </p:cNvPr>
          <p:cNvSpPr txBox="1"/>
          <p:nvPr/>
        </p:nvSpPr>
        <p:spPr>
          <a:xfrm>
            <a:off x="7308108" y="6199838"/>
            <a:ext cx="2384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、点更换手机号</a:t>
            </a:r>
          </a:p>
        </p:txBody>
      </p:sp>
      <p:pic>
        <p:nvPicPr>
          <p:cNvPr id="11" name="内容占位符 10">
            <a:extLst>
              <a:ext uri="{FF2B5EF4-FFF2-40B4-BE49-F238E27FC236}">
                <a16:creationId xmlns:a16="http://schemas.microsoft.com/office/drawing/2014/main" xmlns="" id="{15784DD4-7C63-4231-8D3C-3CCB30326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9208" y="1520190"/>
            <a:ext cx="2447096" cy="440457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E387406-61AB-4932-AE28-1039993172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389" y="1520190"/>
            <a:ext cx="2477034" cy="440457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67A61AC-0C44-4C6F-9496-C004E9A8BA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790" y="1520189"/>
            <a:ext cx="2606473" cy="440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57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11572</TotalTime>
  <Words>382</Words>
  <Application>Microsoft Office PowerPoint</Application>
  <PresentationFormat>宽屏</PresentationFormat>
  <Paragraphs>38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组织在线</vt:lpstr>
      <vt:lpstr>邀请新人加入本部门</vt:lpstr>
      <vt:lpstr>钉钉平台组织结构使用与维护思路</vt:lpstr>
      <vt:lpstr>头像、昵称信息维护</vt:lpstr>
      <vt:lpstr>其它个人信息维护</vt:lpstr>
      <vt:lpstr>PowerPoint 演示文稿</vt:lpstr>
      <vt:lpstr>更换手机号       钉钉系统用手机号作为个人标识，更换手机号相当于换了一个人。必须重新申请加入组织，且原数据会丢失（包括设置的个人信息、群、角色、业务数据等）。 正确的做法是通过系统更换手机号，该操作需原手机号登录，若手机卡已换，则需要知道原账号的密码才能进入。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一、邀请新人加入本部门（少量）</dc:title>
  <dc:creator>USER-</dc:creator>
  <cp:lastModifiedBy>Windows</cp:lastModifiedBy>
  <cp:revision>44</cp:revision>
  <dcterms:created xsi:type="dcterms:W3CDTF">2018-12-20T06:41:26Z</dcterms:created>
  <dcterms:modified xsi:type="dcterms:W3CDTF">2019-04-22T02:41:50Z</dcterms:modified>
</cp:coreProperties>
</file>